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487" r:id="rId3"/>
    <p:sldId id="457" r:id="rId4"/>
    <p:sldId id="507" r:id="rId5"/>
    <p:sldId id="512" r:id="rId6"/>
    <p:sldId id="513" r:id="rId7"/>
    <p:sldId id="516" r:id="rId8"/>
    <p:sldId id="515" r:id="rId9"/>
    <p:sldId id="459" r:id="rId10"/>
    <p:sldId id="510" r:id="rId11"/>
    <p:sldId id="531" r:id="rId12"/>
    <p:sldId id="519" r:id="rId13"/>
    <p:sldId id="518" r:id="rId14"/>
    <p:sldId id="532" r:id="rId15"/>
    <p:sldId id="520" r:id="rId16"/>
    <p:sldId id="478" r:id="rId17"/>
    <p:sldId id="498" r:id="rId18"/>
    <p:sldId id="480" r:id="rId19"/>
    <p:sldId id="466" r:id="rId20"/>
    <p:sldId id="522" r:id="rId21"/>
    <p:sldId id="523" r:id="rId22"/>
    <p:sldId id="495" r:id="rId23"/>
    <p:sldId id="524" r:id="rId24"/>
    <p:sldId id="526" r:id="rId25"/>
    <p:sldId id="527" r:id="rId26"/>
    <p:sldId id="528" r:id="rId27"/>
    <p:sldId id="529" r:id="rId28"/>
    <p:sldId id="533" r:id="rId29"/>
    <p:sldId id="542" r:id="rId30"/>
    <p:sldId id="543" r:id="rId31"/>
    <p:sldId id="544" r:id="rId32"/>
    <p:sldId id="537" r:id="rId33"/>
    <p:sldId id="545" r:id="rId34"/>
    <p:sldId id="546" r:id="rId35"/>
    <p:sldId id="547" r:id="rId36"/>
    <p:sldId id="530" r:id="rId3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400"/>
    <a:srgbClr val="004D86"/>
    <a:srgbClr val="B00000"/>
    <a:srgbClr val="00CC00"/>
    <a:srgbClr val="004F8A"/>
    <a:srgbClr val="00589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6439" autoAdjust="0"/>
  </p:normalViewPr>
  <p:slideViewPr>
    <p:cSldViewPr>
      <p:cViewPr varScale="1">
        <p:scale>
          <a:sx n="90" d="100"/>
          <a:sy n="90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22644E-6725-477A-B295-6134EAB29D8E}" type="datetimeFigureOut">
              <a:rPr lang="tr-TR"/>
              <a:pPr>
                <a:defRPr/>
              </a:pPr>
              <a:t>02.02.2017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E2E7CF-43C2-40FD-AE8A-B9FB0DF652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7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7171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E8AE67-AB21-43E2-A995-1F3AA275B600}" type="slidenum">
              <a:rPr lang="tr-TR" alt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 altLang="tr-T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2E7CF-43C2-40FD-AE8A-B9FB0DF652E5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79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2E7CF-43C2-40FD-AE8A-B9FB0DF652E5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35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2E7CF-43C2-40FD-AE8A-B9FB0DF652E5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90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2E7CF-43C2-40FD-AE8A-B9FB0DF652E5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7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A83-19D0-448C-AE5C-980FBB11A23A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72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921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CBCDE1-DAD2-49B5-B42A-B8CEE390C311}" type="slidenum">
              <a:rPr lang="tr-TR" alt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126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91DBD6-A559-4A7E-BC4C-DBB6A9C85229}" type="slidenum">
              <a:rPr lang="tr-TR" alt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433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FB5D05-765B-4CC0-BDA7-3797A3EF181E}" type="slidenum">
              <a:rPr lang="tr-TR" alt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A83-19D0-448C-AE5C-980FBB11A23A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85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A83-19D0-448C-AE5C-980FBB11A23A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785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BA83-19D0-448C-AE5C-980FBB11A23A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833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2E7CF-43C2-40FD-AE8A-B9FB0DF652E5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15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2E7CF-43C2-40FD-AE8A-B9FB0DF652E5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7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13A81"/>
              </a:gs>
              <a:gs pos="100000">
                <a:srgbClr val="00AEEB">
                  <a:alpha val="29999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5" name="7 Serbest Form"/>
          <p:cNvSpPr>
            <a:spLocks/>
          </p:cNvSpPr>
          <p:nvPr/>
        </p:nvSpPr>
        <p:spPr bwMode="auto">
          <a:xfrm rot="21435692">
            <a:off x="-20859" y="219934"/>
            <a:ext cx="9162797" cy="6477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966"/>
              </a:cxn>
              <a:cxn ang="0">
                <a:pos x="1608" y="282"/>
              </a:cxn>
              <a:cxn ang="0">
                <a:pos x="4110" y="1008"/>
              </a:cxn>
              <a:cxn ang="0">
                <a:pos x="5772" y="0"/>
              </a:cxn>
            </a:cxnLst>
            <a:rect l="0" t="0" r="0" b="0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795" cap="flat" cmpd="sng" algn="ctr">
            <a:gradFill>
              <a:gsLst>
                <a:gs pos="74000">
                  <a:schemeClr val="accent3">
                    <a:shade val="75000"/>
                  </a:schemeClr>
                </a:gs>
                <a:gs pos="86000">
                  <a:schemeClr val="tx1">
                    <a:alpha val="29000"/>
                  </a:schemeClr>
                </a:gs>
                <a:gs pos="16000">
                  <a:schemeClr val="accent2">
                    <a:shade val="75000"/>
                    <a:alpha val="56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6" name="12 Serbest Form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6513"/>
            <a:ext cx="9156701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895350"/>
            <a:ext cx="18732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3"/>
          <p:cNvSpPr>
            <a:spLocks/>
          </p:cNvSpPr>
          <p:nvPr/>
        </p:nvSpPr>
        <p:spPr bwMode="auto">
          <a:xfrm>
            <a:off x="-44450" y="-26988"/>
            <a:ext cx="9202738" cy="1257301"/>
          </a:xfrm>
          <a:custGeom>
            <a:avLst/>
            <a:gdLst>
              <a:gd name="T0" fmla="*/ 0 w 5797"/>
              <a:gd name="T1" fmla="*/ 0 h 792"/>
              <a:gd name="T2" fmla="*/ 2147483647 w 5797"/>
              <a:gd name="T3" fmla="*/ 0 h 792"/>
              <a:gd name="T4" fmla="*/ 2147483647 w 5797"/>
              <a:gd name="T5" fmla="*/ 2147483647 h 792"/>
              <a:gd name="T6" fmla="*/ 2147483647 w 5797"/>
              <a:gd name="T7" fmla="*/ 2147483647 h 792"/>
              <a:gd name="T8" fmla="*/ 2147483647 w 5797"/>
              <a:gd name="T9" fmla="*/ 2147483647 h 792"/>
              <a:gd name="T10" fmla="*/ 2147483647 w 5797"/>
              <a:gd name="T11" fmla="*/ 2147483647 h 792"/>
              <a:gd name="T12" fmla="*/ 2147483647 w 5797"/>
              <a:gd name="T13" fmla="*/ 2147483647 h 792"/>
              <a:gd name="T14" fmla="*/ 2147483647 w 5797"/>
              <a:gd name="T15" fmla="*/ 2147483647 h 792"/>
              <a:gd name="T16" fmla="*/ 0 w 5797"/>
              <a:gd name="T17" fmla="*/ 0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97" h="792">
                <a:moveTo>
                  <a:pt x="0" y="0"/>
                </a:moveTo>
                <a:cubicBezTo>
                  <a:pt x="0" y="0"/>
                  <a:pt x="1216" y="0"/>
                  <a:pt x="2433" y="0"/>
                </a:cubicBezTo>
                <a:cubicBezTo>
                  <a:pt x="3072" y="166"/>
                  <a:pt x="3394" y="249"/>
                  <a:pt x="3791" y="315"/>
                </a:cubicBezTo>
                <a:cubicBezTo>
                  <a:pt x="4188" y="381"/>
                  <a:pt x="4480" y="411"/>
                  <a:pt x="4814" y="396"/>
                </a:cubicBezTo>
                <a:cubicBezTo>
                  <a:pt x="5148" y="381"/>
                  <a:pt x="5532" y="295"/>
                  <a:pt x="5797" y="227"/>
                </a:cubicBezTo>
                <a:cubicBezTo>
                  <a:pt x="5797" y="413"/>
                  <a:pt x="5797" y="600"/>
                  <a:pt x="5797" y="600"/>
                </a:cubicBezTo>
                <a:cubicBezTo>
                  <a:pt x="5260" y="615"/>
                  <a:pt x="3540" y="286"/>
                  <a:pt x="2575" y="318"/>
                </a:cubicBezTo>
                <a:cubicBezTo>
                  <a:pt x="1610" y="350"/>
                  <a:pt x="369" y="613"/>
                  <a:pt x="7" y="792"/>
                </a:cubicBezTo>
                <a:cubicBezTo>
                  <a:pt x="7" y="49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13A81"/>
              </a:gs>
              <a:gs pos="100000">
                <a:srgbClr val="00AEEB">
                  <a:alpha val="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411413" y="1862138"/>
            <a:ext cx="4322762" cy="4873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smtClean="0">
                <a:solidFill>
                  <a:srgbClr val="013A81"/>
                </a:solidFill>
              </a:rPr>
              <a:t>T.C. ÇALIŞMA VE SOSYAL GÜVENLİK BAKANLIĞI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smtClean="0">
                <a:solidFill>
                  <a:srgbClr val="013A81"/>
                </a:solidFill>
              </a:rPr>
              <a:t>İŞ SAĞLIĞI VE GÜVENLİĞİ GENEL MÜDÜRLÜĞÜ</a:t>
            </a:r>
          </a:p>
        </p:txBody>
      </p:sp>
      <p:sp>
        <p:nvSpPr>
          <p:cNvPr id="54283" name="8 Başlık Yer Tutucusu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108075"/>
          </a:xfrm>
        </p:spPr>
        <p:txBody>
          <a:bodyPr tIns="45720" anchor="b"/>
          <a:lstStyle>
            <a:lvl1pPr algn="ctr">
              <a:defRPr smtClean="0">
                <a:solidFill>
                  <a:srgbClr val="013A8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</a:p>
        </p:txBody>
      </p:sp>
      <p:sp>
        <p:nvSpPr>
          <p:cNvPr id="54284" name="29 Metin Yer Tutucusu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mtClean="0"/>
            </a:lvl1pPr>
          </a:lstStyle>
          <a:p>
            <a:r>
              <a:rPr lang="tr-TR" smtClean="0"/>
              <a:t>Asıl alt başlık stilini düzenlemek için tıklatın</a:t>
            </a:r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13A81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30DAC552-CE7B-4066-8DFE-20D4DB146683}" type="datetimeFigureOut">
              <a:rPr lang="tr-TR"/>
              <a:pPr>
                <a:defRPr/>
              </a:pPr>
              <a:t>02.02.2017</a:t>
            </a:fld>
            <a:endParaRPr lang="tr-TR"/>
          </a:p>
        </p:txBody>
      </p:sp>
      <p:sp>
        <p:nvSpPr>
          <p:cNvPr id="11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13A81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13A81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FA6A7FF4-FCFD-4339-8977-0D0698EA29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97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124075" y="3509963"/>
          <a:ext cx="70088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5" name="Image" r:id="rId3" imgW="4510667" imgH="2157806" progId="">
                  <p:embed/>
                </p:oleObj>
              </mc:Choice>
              <mc:Fallback>
                <p:oleObj name="Image" r:id="rId3" imgW="4510667" imgH="21578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509963"/>
                        <a:ext cx="70088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7 Serbest Form"/>
          <p:cNvSpPr>
            <a:spLocks/>
          </p:cNvSpPr>
          <p:nvPr/>
        </p:nvSpPr>
        <p:spPr bwMode="auto">
          <a:xfrm>
            <a:off x="4381500" y="-15875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13A81"/>
              </a:gs>
              <a:gs pos="100000">
                <a:srgbClr val="00AEEB">
                  <a:alpha val="29999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6" name="Freeform 27"/>
          <p:cNvSpPr>
            <a:spLocks/>
          </p:cNvSpPr>
          <p:nvPr/>
        </p:nvSpPr>
        <p:spPr bwMode="auto">
          <a:xfrm>
            <a:off x="-44450" y="-26988"/>
            <a:ext cx="9202738" cy="1257301"/>
          </a:xfrm>
          <a:custGeom>
            <a:avLst/>
            <a:gdLst>
              <a:gd name="T0" fmla="*/ 0 w 5797"/>
              <a:gd name="T1" fmla="*/ 0 h 792"/>
              <a:gd name="T2" fmla="*/ 2147483647 w 5797"/>
              <a:gd name="T3" fmla="*/ 0 h 792"/>
              <a:gd name="T4" fmla="*/ 2147483647 w 5797"/>
              <a:gd name="T5" fmla="*/ 2147483647 h 792"/>
              <a:gd name="T6" fmla="*/ 2147483647 w 5797"/>
              <a:gd name="T7" fmla="*/ 2147483647 h 792"/>
              <a:gd name="T8" fmla="*/ 2147483647 w 5797"/>
              <a:gd name="T9" fmla="*/ 2147483647 h 792"/>
              <a:gd name="T10" fmla="*/ 2147483647 w 5797"/>
              <a:gd name="T11" fmla="*/ 2147483647 h 792"/>
              <a:gd name="T12" fmla="*/ 2147483647 w 5797"/>
              <a:gd name="T13" fmla="*/ 2147483647 h 792"/>
              <a:gd name="T14" fmla="*/ 2147483647 w 5797"/>
              <a:gd name="T15" fmla="*/ 2147483647 h 792"/>
              <a:gd name="T16" fmla="*/ 0 w 5797"/>
              <a:gd name="T17" fmla="*/ 0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97" h="792">
                <a:moveTo>
                  <a:pt x="0" y="0"/>
                </a:moveTo>
                <a:cubicBezTo>
                  <a:pt x="0" y="0"/>
                  <a:pt x="1216" y="0"/>
                  <a:pt x="2433" y="0"/>
                </a:cubicBezTo>
                <a:cubicBezTo>
                  <a:pt x="3072" y="166"/>
                  <a:pt x="3394" y="249"/>
                  <a:pt x="3791" y="315"/>
                </a:cubicBezTo>
                <a:cubicBezTo>
                  <a:pt x="4188" y="381"/>
                  <a:pt x="4480" y="411"/>
                  <a:pt x="4814" y="396"/>
                </a:cubicBezTo>
                <a:cubicBezTo>
                  <a:pt x="5148" y="381"/>
                  <a:pt x="5532" y="295"/>
                  <a:pt x="5797" y="227"/>
                </a:cubicBezTo>
                <a:cubicBezTo>
                  <a:pt x="5797" y="413"/>
                  <a:pt x="5797" y="600"/>
                  <a:pt x="5797" y="600"/>
                </a:cubicBezTo>
                <a:cubicBezTo>
                  <a:pt x="5260" y="615"/>
                  <a:pt x="3540" y="286"/>
                  <a:pt x="2575" y="318"/>
                </a:cubicBezTo>
                <a:cubicBezTo>
                  <a:pt x="1610" y="350"/>
                  <a:pt x="369" y="613"/>
                  <a:pt x="7" y="792"/>
                </a:cubicBezTo>
                <a:cubicBezTo>
                  <a:pt x="7" y="49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13A81"/>
              </a:gs>
              <a:gs pos="100000">
                <a:srgbClr val="00AEEB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pic>
        <p:nvPicPr>
          <p:cNvPr id="7" name="12 Serbest Form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8575"/>
            <a:ext cx="9156701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Serbest Form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4288"/>
            <a:ext cx="9137651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logo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B6F0A8-4308-4047-8A1F-222E93FB7550}" type="datetimeFigureOut">
              <a:rPr lang="tr-TR"/>
              <a:pPr>
                <a:defRPr/>
              </a:pPr>
              <a:t>02.02.2017</a:t>
            </a:fld>
            <a:endParaRPr lang="tr-TR"/>
          </a:p>
        </p:txBody>
      </p:sp>
      <p:sp>
        <p:nvSpPr>
          <p:cNvPr id="11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2BC00D-6E66-41BD-9D7B-D0E1561E3E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96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0F38-EA2D-4E1E-8368-C3E6CFD32137}" type="datetimeFigureOut">
              <a:rPr lang="tr-TR" smtClean="0"/>
              <a:t>02.02.2017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A582-BEA0-427E-9010-54B2E8BCB3D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43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35C657-B675-4272-8748-8256BD58C78B}" type="datetimeFigureOut">
              <a:rPr lang="tr-TR"/>
              <a:pPr>
                <a:defRPr/>
              </a:pPr>
              <a:t>02.02.2017</a:t>
            </a:fld>
            <a:endParaRPr lang="tr-TR"/>
          </a:p>
        </p:txBody>
      </p:sp>
      <p:sp>
        <p:nvSpPr>
          <p:cNvPr id="1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E5480E-45FE-4900-AA11-27CE4FC45D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 kern="1200">
          <a:solidFill>
            <a:srgbClr val="00AEEB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13A81"/>
        </a:buClr>
        <a:buSzPct val="95000"/>
        <a:buFont typeface="Wingdings 2" pitchFamily="18" charset="2"/>
        <a:buChar char=""/>
        <a:defRPr sz="2600" kern="1200">
          <a:solidFill>
            <a:srgbClr val="013A8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400" kern="1200">
          <a:solidFill>
            <a:srgbClr val="013A8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100" kern="1200">
          <a:solidFill>
            <a:srgbClr val="013A8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 kern="1200">
          <a:solidFill>
            <a:srgbClr val="013A8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 kern="1200">
          <a:solidFill>
            <a:srgbClr val="013A8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microsoft.com/office/2007/relationships/hdphoto" Target="../media/hdphoto5.wdp"/><Relationship Id="rId18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microsoft.com/office/2007/relationships/hdphoto" Target="../media/hdphoto2.wdp"/><Relationship Id="rId12" Type="http://schemas.openxmlformats.org/officeDocument/2006/relationships/image" Target="../media/image49.jpeg"/><Relationship Id="rId17" Type="http://schemas.microsoft.com/office/2007/relationships/hdphoto" Target="../media/hdphoto7.wdp"/><Relationship Id="rId2" Type="http://schemas.openxmlformats.org/officeDocument/2006/relationships/image" Target="../media/image8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microsoft.com/office/2007/relationships/hdphoto" Target="../media/hdphoto4.wdp"/><Relationship Id="rId5" Type="http://schemas.openxmlformats.org/officeDocument/2006/relationships/image" Target="../media/image45.jpeg"/><Relationship Id="rId15" Type="http://schemas.microsoft.com/office/2007/relationships/hdphoto" Target="../media/hdphoto6.wdp"/><Relationship Id="rId10" Type="http://schemas.openxmlformats.org/officeDocument/2006/relationships/image" Target="../media/image48.jpeg"/><Relationship Id="rId19" Type="http://schemas.microsoft.com/office/2007/relationships/hdphoto" Target="../media/hdphoto8.wdp"/><Relationship Id="rId4" Type="http://schemas.openxmlformats.org/officeDocument/2006/relationships/image" Target="../media/image44.jpeg"/><Relationship Id="rId9" Type="http://schemas.microsoft.com/office/2007/relationships/hdphoto" Target="../media/hdphoto3.wdp"/><Relationship Id="rId1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Başlık 1"/>
          <p:cNvSpPr>
            <a:spLocks noGrp="1"/>
          </p:cNvSpPr>
          <p:nvPr>
            <p:ph type="ctrTitle"/>
          </p:nvPr>
        </p:nvSpPr>
        <p:spPr>
          <a:xfrm>
            <a:off x="838665" y="2780928"/>
            <a:ext cx="7772400" cy="1108075"/>
          </a:xfrm>
        </p:spPr>
        <p:txBody>
          <a:bodyPr/>
          <a:lstStyle/>
          <a:p>
            <a:r>
              <a:rPr lang="tr-TR" altLang="tr-TR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Alperen Fatih DURSUN</a:t>
            </a:r>
            <a:br>
              <a:rPr lang="tr-TR" altLang="tr-TR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600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İş Sağlığı ve Güvenliği Uzmanı</a:t>
            </a:r>
            <a:r>
              <a:rPr lang="tr-TR" altLang="tr-TR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İnşaat Mühendisi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50988" y="5300663"/>
            <a:ext cx="6400800" cy="889000"/>
          </a:xfrm>
        </p:spPr>
        <p:txBody>
          <a:bodyPr/>
          <a:lstStyle/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  <a:p>
            <a:pPr>
              <a:defRPr/>
            </a:pPr>
            <a:r>
              <a:rPr lang="tr-TR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Ankara</a:t>
            </a:r>
            <a:endParaRPr lang="tr-TR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lperen.dursun\Desktop\FUAR REHBER\Karın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0826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49080"/>
            <a:ext cx="2088232" cy="146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268760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Mevzuata uygunluk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2117875"/>
            <a:ext cx="79928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ekipmanlarının kullanımında sağlık ve güvenlik şartları yönetmeliği </a:t>
            </a: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(2009/104/EC sayılı Avrupa Birliği Direktifi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Cephe iskelesi</a:t>
            </a:r>
          </a:p>
          <a:p>
            <a:pPr marL="982663" lvl="1" indent="-342900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12810-1 (Mamul özellikleri)</a:t>
            </a:r>
          </a:p>
          <a:p>
            <a:pPr marL="982663" lvl="1" indent="-342900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12810-2 (Özel yapısal tasarım metotları)</a:t>
            </a:r>
          </a:p>
          <a:p>
            <a:pPr marL="982663" lvl="1" indent="-342900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12811-1 (Performans gerekleri ve genel tasarım)</a:t>
            </a:r>
          </a:p>
          <a:p>
            <a:pPr marL="982663" lvl="1" indent="-342900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12811-2 (Geçici iş donanımları-malzeme bilgileri)</a:t>
            </a:r>
          </a:p>
          <a:p>
            <a:pPr marL="982663" lvl="1" indent="-342900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12811-3 (Yükleme deneyleri)</a:t>
            </a:r>
          </a:p>
          <a:p>
            <a:pPr marL="982663" lvl="1" indent="-342900" algn="just">
              <a:buFont typeface="Wingdings" pitchFamily="2" charset="2"/>
              <a:buChar char="v"/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lvl="1" indent="-354013" algn="just">
              <a:buFont typeface="Arial" pitchFamily="34" charset="0"/>
              <a:buChar char="•"/>
              <a:defRPr/>
            </a:pPr>
            <a:r>
              <a:rPr lang="tr-TR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Güvenlik ağı</a:t>
            </a:r>
          </a:p>
          <a:p>
            <a:pPr marL="985838" lvl="1" indent="-357188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1263-1</a:t>
            </a:r>
          </a:p>
          <a:p>
            <a:pPr marL="985838" lvl="1" indent="-357188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1263-2</a:t>
            </a:r>
          </a:p>
          <a:p>
            <a:pPr marL="3175" lvl="1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lvl="1" indent="-354013" algn="just">
              <a:buFont typeface="Arial" pitchFamily="34" charset="0"/>
              <a:buChar char="•"/>
              <a:defRPr/>
            </a:pPr>
            <a:r>
              <a:rPr lang="tr-TR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Geçici kenar koruma sistemi</a:t>
            </a:r>
          </a:p>
          <a:p>
            <a:pPr marL="985838" lvl="1" indent="-357188" algn="just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13374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4169">
            <a:off x="6468647" y="4860245"/>
            <a:ext cx="1226312" cy="1781585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181">
            <a:off x="6905061" y="4620139"/>
            <a:ext cx="1226312" cy="1781585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99415">
            <a:off x="7518369" y="4761119"/>
            <a:ext cx="1226312" cy="1781585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4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268760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Mevzuata uygunluk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2117875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ekipmanlarının kullanımında sağlık ve güvenlik şartları yönetmeliği </a:t>
            </a: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(2009/104/EC sayılı Avrupa Birliği Direktifi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tr-TR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Kaldırma platformları - Sütunlu çalışma </a:t>
            </a:r>
            <a:r>
              <a:rPr lang="tr-TR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platformları	</a:t>
            </a:r>
          </a:p>
          <a:p>
            <a:pPr marL="1071563" indent="-285750" algn="just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1495+A2/AC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Asılı erişim donanımları</a:t>
            </a:r>
          </a:p>
          <a:p>
            <a:pPr marL="1076325" indent="-273050" algn="just">
              <a:buClrTx/>
              <a:buFont typeface="Wingdings" pitchFamily="2" charset="2"/>
              <a:buChar char="v"/>
              <a:tabLst>
                <a:tab pos="1076325" algn="l"/>
              </a:tabLst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EN 1808</a:t>
            </a:r>
          </a:p>
          <a:p>
            <a:pPr marL="803275" algn="just">
              <a:buClrTx/>
              <a:tabLst>
                <a:tab pos="1076325" algn="l"/>
              </a:tabLst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Seyyar 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iskeleler</a:t>
            </a: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6325" indent="-273050" algn="just">
              <a:buClrTx/>
              <a:buFont typeface="Wingdings" pitchFamily="2" charset="2"/>
              <a:buChar char="v"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1004</a:t>
            </a:r>
          </a:p>
          <a:p>
            <a:pPr marL="803275" algn="just">
              <a:buClrTx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838" lvl="2" indent="-350838" algn="just">
              <a:buFont typeface="Arial" pitchFamily="34" charset="0"/>
              <a:buChar char="•"/>
              <a:defRPr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Yükseltilebilen seyyar iş platformları </a:t>
            </a:r>
          </a:p>
          <a:p>
            <a:pPr marL="1076325" lvl="2" indent="-273050" algn="just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TS 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Image result for sütunlu cephe platfor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9187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1560" y="115687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Yüksekte yapılan geçici işlerde, iş ekipmanı ile ilgili dikkat edilmesi gereken hususlar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2117875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Uygun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 platformda, güvenlik içinde ve uygun ergonomik koşullarda yapılamıyorsa, güvenli çalışma koşullarını sağlayacak ve devam ettirecek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uygun iş ekipmanı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seçilmeli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Toplu koruma önlemlerine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kişisel koruma önlemlerine göre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öncelik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verilmeli 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İş ekipmanının boyutları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yapılacak işin doğasına ve öngörülen yüke uygun, geçişlerin tehlikesiz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 şekilde yapılmasını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sağlayacak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nitelikte olmalı</a:t>
            </a: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lperen.dursun\Desktop\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02" y="764704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unsafe work conditions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0698"/>
            <a:ext cx="7344816" cy="481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Alperen Fatih Dursun\Desktop\IMG-20161201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9632"/>
            <a:ext cx="7230355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lperen.dursun\Desktop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02" y="764704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lperen Fatih Dursun\Desktop\IMG-20161201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4354"/>
            <a:ext cx="6422816" cy="48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sgblocaladmin\Desktop\ind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51" y="465930"/>
            <a:ext cx="1008310" cy="10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peren.dursun\Desktop\WP_20141022_00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  <a:effectLst>
            <a:softEdge rad="101600"/>
          </a:effectLst>
          <a:extLst/>
        </p:spPr>
      </p:pic>
      <p:pic>
        <p:nvPicPr>
          <p:cNvPr id="38914" name="Picture 4" descr="C:\Users\alperen.dursun\Desktop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49275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:\Users\csgblocaladmin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1155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C:\Users\alperen.dursun\Desktop\Res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925"/>
            <a:ext cx="9144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peren.dursun\Desktop\WP_20140923_01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536" y="2780928"/>
            <a:ext cx="3960440" cy="3600000"/>
          </a:xfrm>
          <a:prstGeom prst="rect">
            <a:avLst/>
          </a:prstGeom>
          <a:noFill/>
          <a:effectLst>
            <a:softEdge rad="101600"/>
          </a:effectLst>
          <a:extLst/>
        </p:spPr>
      </p:pic>
      <p:pic>
        <p:nvPicPr>
          <p:cNvPr id="48130" name="Picture 4" descr="C:\Users\alperen.dursun\Desktop\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9239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sgblocaladmin\Desktop\Adsız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932040" y="2780928"/>
            <a:ext cx="4254634" cy="3600000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pic>
        <p:nvPicPr>
          <p:cNvPr id="48132" name="Picture 4" descr="C:\Users\csgblocaladmin\Desktop\ind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5538"/>
            <a:ext cx="11541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:\Yüksekte Güvenli Çalışma.Güvenlik Ağları\KIRŞEHİR G.A\IMG_36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4" y="1412776"/>
            <a:ext cx="7848872" cy="49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alperen.dursun\Desktop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75851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164288" y="988962"/>
            <a:ext cx="124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82-%12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38024" y="6358476"/>
            <a:ext cx="766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88 çalışanların ek güvenlik tedbirleri almaya ihtiyaçları var!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Başlık 1"/>
          <p:cNvSpPr>
            <a:spLocks noGrp="1"/>
          </p:cNvSpPr>
          <p:nvPr>
            <p:ph type="ctrTitle"/>
          </p:nvPr>
        </p:nvSpPr>
        <p:spPr>
          <a:xfrm>
            <a:off x="937828" y="2708920"/>
            <a:ext cx="7772400" cy="604069"/>
          </a:xfrm>
        </p:spPr>
        <p:txBody>
          <a:bodyPr/>
          <a:lstStyle/>
          <a:p>
            <a:r>
              <a:rPr lang="tr-TR" altLang="tr-TR" sz="2800" dirty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Geçici İş </a:t>
            </a:r>
            <a:r>
              <a:rPr lang="tr-TR" altLang="tr-TR" sz="28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Ekipmanı </a:t>
            </a:r>
            <a:r>
              <a:rPr lang="tr-TR" alt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altLang="tr-TR" sz="2800" dirty="0" smtClean="0">
                <a:solidFill>
                  <a:srgbClr val="00589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Güvenli İskele Projesi</a:t>
            </a:r>
            <a:endParaRPr lang="tr-TR" altLang="tr-TR" sz="2800" dirty="0"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813" y="4868863"/>
            <a:ext cx="6400800" cy="889000"/>
          </a:xfrm>
        </p:spPr>
        <p:txBody>
          <a:bodyPr/>
          <a:lstStyle/>
          <a:p>
            <a:pPr>
              <a:defRPr/>
            </a:pPr>
            <a:endParaRPr lang="tr-TR" dirty="0">
              <a:latin typeface="+mj-lt"/>
            </a:endParaRP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sz="1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Ankara</a:t>
            </a:r>
            <a:endParaRPr lang="tr-TR" sz="14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tr-TR" sz="1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2017</a:t>
            </a:r>
          </a:p>
        </p:txBody>
      </p:sp>
      <p:pic>
        <p:nvPicPr>
          <p:cNvPr id="5" name="Picture 2" descr="C:\Users\alperen.dursun\Desktop\Resi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69771"/>
            <a:ext cx="2313608" cy="156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 descr="E:\Yüksekte Güvenli Çalışma.Güvenlik Ağları\ANKARA G.A\YENİMAHALLE G.A\Ymahalle ağ 8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3885" y="4169772"/>
            <a:ext cx="1872208" cy="156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:\Yüksekte Güvenli Çalışma.Güvenlik Ağları\ANKARA G.A\KEÇİÖREN G.A\Keç 4 ağ.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0773"/>
            <a:ext cx="7488832" cy="48725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4" descr="C:\Users\alperen.dursun\Desktop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75851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sgblocaladmin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11557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 descr="C:\Users\Nurullah\Desktop\image.jpg"/>
          <p:cNvPicPr/>
          <p:nvPr/>
        </p:nvPicPr>
        <p:blipFill>
          <a:blip r:embed="rId3"/>
          <a:srcRect l="10783"/>
          <a:stretch>
            <a:fillRect/>
          </a:stretch>
        </p:blipFill>
        <p:spPr bwMode="auto">
          <a:xfrm>
            <a:off x="930869" y="1628800"/>
            <a:ext cx="762021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8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orkuluk dü&amp;scedil;meye kar&amp;scedil;ı önle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0080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lperen.dursun\Desktop\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75851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uygunsuz korkuluk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5221"/>
            <a:ext cx="6912767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lperen.dursun\Desktop\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575851"/>
            <a:ext cx="488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268760"/>
            <a:ext cx="2901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Periyodik kontrol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467544" y="2117875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ekipmanlarının,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Yönetmelikte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öngörülen aralıklarda ve belirtilen yöntemlere uygun olarak,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 kişilerce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yapılan muayene, deney ve test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faaliyetleri.</a:t>
            </a: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Periyodik kontrolleri yapmaya yetkili kişi: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Yönetmelikte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belirtilen iş ekipmanlarının teknik özelliklerinin gerektirdiği ve EK-</a:t>
            </a:r>
            <a:r>
              <a:rPr lang="tr-T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III’te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yer alan istisnalar saklı kalmak kaydıyla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ilgili branşlardan mühendis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(Ek ibare:RG-23/7/2016-29779)(2)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teknik öğretmen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tekniker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yüksek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teknikerler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117875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ekipmanının güvenliğinin kurulma ve montaj şartlarına bağlı olduğu durumlarda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ekipmanın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kurulmasından sonra ve ilk defa kullanılmadan önce ve her yer değişikliğinde ekipmanın, periyodik kontrolleri yapmaya yetkili kişiler tarafından kontrolü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yapılmalı,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doğru kurulduğu ve güvenli şekilde çalıştığını gösteren belge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düzenlenmelidir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Kontrol sonuçları kayıt altına alınır ve yetkililer her istediğinde gösterilmek üzere uygun şekilde saklanır.</a:t>
            </a: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26876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P.K. Yetkili kişilerin bildirimi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(25/4/2017)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7544" y="2117875"/>
            <a:ext cx="799288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Yönetmelik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kapsamında periyodik kontrolleri yapmaya yetkili kişiler, bilgilerini Bakanlığa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elektronik ortamda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kayıt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yaptırmalıdır.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Bildirimde beyan esastır.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Bu kişilere Bakanlıkça kayıt numarası verilir.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Bakanlıkça yapılan araştırma sonucu beyan edilen bilgilerin doğru olmadığı tespit edilenlerin kaydı silinir.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Kaydı silinenler Bakanlığın internet sitesinde ilân edilir.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 kişiler hakkında ilgili mevzuat çerçevesinde işlem yapılır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2117875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Kaydı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silinenlerin silinme tarihinden itibaren üç yıl içerisinde yaptığı başvurular,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üç yılın tamamlanmasına kadar askıya alınır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Periyodik kontrol raporlarında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kayıt numaralarının bulunması gerekir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Beyan edilen bilgilerin doğru olmadığı tespit edilenler ile kayıt numarası almayanlar tarafından düzenlenen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periyodik kontrol raporları geçersiz sayılır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1835696" y="2579406"/>
            <a:ext cx="7308304" cy="42785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39552" y="1196752"/>
            <a:ext cx="7992888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Sonuç;</a:t>
            </a: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Yüksekte çalışma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Toplu korunma	    İş 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ekipmanı	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Standarda </a:t>
            </a:r>
            <a:r>
              <a:rPr lang="tr-TR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uygun</a:t>
            </a:r>
          </a:p>
          <a:p>
            <a:pPr algn="just">
              <a:buClrTx/>
            </a:pPr>
            <a:endParaRPr lang="tr-TR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tr-T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İşe uygun</a:t>
            </a:r>
          </a:p>
          <a:p>
            <a:pPr algn="just"/>
            <a:endParaRPr lang="tr-T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tr-T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Mevzuata uygunluğun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r-T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Mevzuata uygun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sürdürülmesi</a:t>
            </a:r>
          </a:p>
          <a:p>
            <a:pPr algn="just">
              <a:buClrTx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Periyodik kontrol</a:t>
            </a:r>
          </a:p>
          <a:p>
            <a:pPr algn="just">
              <a:buClrTx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tr-T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Yetkili kişi</a:t>
            </a: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2915816" y="2492896"/>
            <a:ext cx="67588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5652120" y="2527072"/>
            <a:ext cx="67588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7380312" y="2708920"/>
            <a:ext cx="0" cy="18722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6754336" y="3212976"/>
            <a:ext cx="6259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6754336" y="3861048"/>
            <a:ext cx="6259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6754336" y="4476720"/>
            <a:ext cx="62597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4175956" y="4476720"/>
            <a:ext cx="72008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2699792" y="4941168"/>
            <a:ext cx="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>
            <a:off x="2699792" y="5877272"/>
            <a:ext cx="0" cy="50405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0" name="Picture 4" descr="Image result for bulls 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00" y="4976439"/>
            <a:ext cx="1681140" cy="16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119675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Güvenli İskele Projesi</a:t>
            </a: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13A81"/>
              </a:buClr>
              <a:buSzPct val="95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Alman 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Sosyal Kaza Sigortaları Kurumuna bağlı İnşaat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Sandığı,</a:t>
            </a:r>
          </a:p>
          <a:p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5790"/>
            <a:ext cx="37052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Aydos\Desktop\Masaüstü 02.09.2014\Güvenli İSKELE PROJESİ\Güvenli İskele Alm. Dokümanlar\Aktion Gut Gerüstet 2007-12\Bausteine\Skizzen\Geruestbau_D-2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43" y="2819343"/>
            <a:ext cx="1890774" cy="3690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3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497888" cy="4105275"/>
          </a:xfrm>
        </p:spPr>
        <p:txBody>
          <a:bodyPr/>
          <a:lstStyle/>
          <a:p>
            <a:pPr algn="just">
              <a:defRPr/>
            </a:pPr>
            <a:r>
              <a:rPr lang="tr-TR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Sunum Akışı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Yüksekte çalışma 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Toplu korunma ve toplu korunma ekipmanı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Mevzuata uygunluk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ekipmanı ile ilgili dikkat edilmesi gereken hususlar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Periyodik kontrol ve yetkili kişilerin bildirimi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Güvenli İskele Projesi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lperen.dursun\Desktop\Resi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8051"/>
            <a:ext cx="2808312" cy="189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25144"/>
            <a:ext cx="2088232" cy="146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119675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0" dirty="0" smtClean="0">
                <a:solidFill>
                  <a:srgbClr val="AA120E"/>
                </a:solidFill>
                <a:latin typeface="Times New Roman" pitchFamily="18" charset="0"/>
                <a:cs typeface="Times New Roman" pitchFamily="18" charset="0"/>
              </a:rPr>
              <a:t>Neden bu tarz bir projeye ihtiyaç duyuldu?</a:t>
            </a:r>
            <a:endParaRPr lang="tr-TR" sz="2400" b="1" kern="0" dirty="0">
              <a:solidFill>
                <a:srgbClr val="AA12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13A81"/>
              </a:buClr>
              <a:buSzPct val="95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İlgili standartlara göre belge almış iskele üreticisi bulunmaması,</a:t>
            </a:r>
          </a:p>
          <a:p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İnşaat ruhsat aşamasında iskele projeleri ile ilgili bir sorgulama yapılmaması,</a:t>
            </a:r>
          </a:p>
          <a:p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Ahşap iskele ile ilgili kriterlerin henüz belirlenmemiş olması…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2" y="4941168"/>
            <a:ext cx="2986586" cy="159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5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539552" y="119675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kern="0" dirty="0" smtClean="0">
                <a:solidFill>
                  <a:srgbClr val="AA120E"/>
                </a:solidFill>
                <a:latin typeface="Times New Roman" pitchFamily="18" charset="0"/>
                <a:cs typeface="Times New Roman" pitchFamily="18" charset="0"/>
              </a:rPr>
              <a:t>Gerçekleştirilen Faaliyetler</a:t>
            </a:r>
            <a:endParaRPr lang="tr-TR" sz="2400" b="1" kern="0" dirty="0">
              <a:solidFill>
                <a:srgbClr val="AA120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</a:pP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5" lvl="2"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lvl="1" algn="just"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13A81"/>
              </a:buClr>
              <a:buSzPct val="95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Alman Sosyal Kaza Sigortaları Kurumu (DGUV) ile protokol imzalandı.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Yürütülen benzer proje ile ilgili Almanya’da teorik ve uygulamalı eğitimler alındı.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İskele firmaları ve proje paydaşlarımız ile toplantılar yapıldı.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 Standartları Enstitüsü ve Çevre ve Şehircilik Bakanlığının ilgili birimleri ile teknik çalışma grupları oluşturuldu ve toplantılar yapıldı.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43" y="5733256"/>
            <a:ext cx="1371657" cy="96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7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peren Fatih Dursun\Desktop\Adsı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" y="1434615"/>
            <a:ext cx="8366233" cy="50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2"/>
          <p:cNvSpPr txBox="1">
            <a:spLocks/>
          </p:cNvSpPr>
          <p:nvPr/>
        </p:nvSpPr>
        <p:spPr bwMode="auto">
          <a:xfrm>
            <a:off x="457200" y="1935164"/>
            <a:ext cx="3754760" cy="21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13A81"/>
              </a:buClr>
              <a:buSzPct val="95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Rehberler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broşürler ve iskele kontrol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listeleri…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84" y="5174845"/>
            <a:ext cx="1758177" cy="123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etin kutusu 5"/>
          <p:cNvSpPr txBox="1"/>
          <p:nvPr/>
        </p:nvSpPr>
        <p:spPr>
          <a:xfrm>
            <a:off x="5591112" y="3894155"/>
            <a:ext cx="413064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 web sayfası.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 rot="20846609">
            <a:off x="5739729" y="1515181"/>
            <a:ext cx="1792650" cy="13384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002">
            <a:off x="6522259" y="1724964"/>
            <a:ext cx="1752628" cy="13551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1502">
            <a:off x="6534020" y="2060083"/>
            <a:ext cx="1822991" cy="1409571"/>
          </a:xfrm>
          <a:prstGeom prst="rect">
            <a:avLst/>
          </a:prstGeom>
        </p:spPr>
      </p:pic>
      <p:grpSp>
        <p:nvGrpSpPr>
          <p:cNvPr id="10" name="Grup 9"/>
          <p:cNvGrpSpPr/>
          <p:nvPr/>
        </p:nvGrpSpPr>
        <p:grpSpPr>
          <a:xfrm>
            <a:off x="596784" y="3722916"/>
            <a:ext cx="3652874" cy="2242126"/>
            <a:chOff x="919151" y="2057789"/>
            <a:chExt cx="7806454" cy="509736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2657">
              <a:off x="6925605" y="4250711"/>
              <a:ext cx="1800000" cy="2551043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5789">
              <a:off x="6358022" y="4606505"/>
              <a:ext cx="1800000" cy="2548644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Resim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28746">
              <a:off x="4884414" y="3067664"/>
              <a:ext cx="1440000" cy="2578354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9828">
              <a:off x="4273461" y="3281406"/>
              <a:ext cx="1440000" cy="2844706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5" name="Resim 1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357" y="3455963"/>
              <a:ext cx="1440000" cy="2837750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grpSp>
          <p:nvGrpSpPr>
            <p:cNvPr id="16" name="Grup 15"/>
            <p:cNvGrpSpPr/>
            <p:nvPr/>
          </p:nvGrpSpPr>
          <p:grpSpPr>
            <a:xfrm rot="21106022">
              <a:off x="919151" y="2057789"/>
              <a:ext cx="2618604" cy="3282794"/>
              <a:chOff x="1013645" y="2501378"/>
              <a:chExt cx="2618604" cy="3282794"/>
            </a:xfrm>
          </p:grpSpPr>
          <p:pic>
            <p:nvPicPr>
              <p:cNvPr id="18" name="Resim 1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25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96372">
                <a:off x="1013645" y="2501378"/>
                <a:ext cx="2160000" cy="3054628"/>
              </a:xfrm>
              <a:prstGeom prst="rect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</p:pic>
          <p:pic>
            <p:nvPicPr>
              <p:cNvPr id="19" name="Resim 1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2249" y="2719404"/>
                <a:ext cx="2160000" cy="3064768"/>
              </a:xfrm>
              <a:prstGeom prst="rect">
                <a:avLst/>
              </a:prstGeom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9649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Resim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>
          <a:xfrm>
            <a:off x="4746038" y="773644"/>
            <a:ext cx="2615517" cy="1864107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" y="1656307"/>
            <a:ext cx="8724883" cy="4260197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5776862" y="4913671"/>
            <a:ext cx="135924" cy="1482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0070C0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587591" y="4402822"/>
            <a:ext cx="135924" cy="1482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0070C0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891493" y="4831491"/>
            <a:ext cx="135924" cy="1482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0070C0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14457" y="5136292"/>
            <a:ext cx="135924" cy="1482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0070C0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31544" y="3171569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049451" y="2489469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773641" y="2699332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548372" y="4798440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424541" y="4324862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943787" y="3023287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43152" y="3400987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995906" y="4036541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890242" y="4427834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5492280" y="5010708"/>
            <a:ext cx="1039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Gaziantep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Metin kutusu 69"/>
          <p:cNvSpPr txBox="1"/>
          <p:nvPr/>
        </p:nvSpPr>
        <p:spPr>
          <a:xfrm>
            <a:off x="5030834" y="4467925"/>
            <a:ext cx="157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Kahramanmaraş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Metin kutusu 70"/>
          <p:cNvSpPr txBox="1"/>
          <p:nvPr/>
        </p:nvSpPr>
        <p:spPr>
          <a:xfrm>
            <a:off x="4611039" y="4900913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Adana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3815972" y="5216514"/>
            <a:ext cx="780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Mersin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3306097" y="3216818"/>
            <a:ext cx="786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Ankara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248325" y="4856845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Muğla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1595026" y="4449868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Denizli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1624031" y="3086795"/>
            <a:ext cx="664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Bursa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2473637" y="3453094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Eskişehir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4746038" y="2563610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Samsun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6450054" y="2759258"/>
            <a:ext cx="85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Trabzon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3099094" y="4373174"/>
            <a:ext cx="70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Konya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4684192" y="4101539"/>
            <a:ext cx="79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prstClr val="black"/>
                </a:solidFill>
                <a:latin typeface="Calibri"/>
              </a:rPr>
              <a:t>Kayseri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936637" y="5916504"/>
            <a:ext cx="135924" cy="14828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101600">
              <a:srgbClr val="0070C0"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931651" y="6283882"/>
            <a:ext cx="135924" cy="148282"/>
          </a:xfrm>
          <a:prstGeom prst="ellipse">
            <a:avLst/>
          </a:prstGeom>
          <a:solidFill>
            <a:srgbClr val="99CC00"/>
          </a:solidFill>
          <a:ln>
            <a:noFill/>
          </a:ln>
          <a:effectLst>
            <a:glow rad="101600">
              <a:srgbClr val="70AD47">
                <a:lumMod val="75000"/>
                <a:alpha val="6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1204163" y="582136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srgbClr val="00B0F0"/>
                </a:solidFill>
                <a:latin typeface="Calibri"/>
              </a:rPr>
              <a:t>2014</a:t>
            </a:r>
            <a:endParaRPr lang="en-US" sz="1600" b="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1162895" y="6188746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dirty="0" smtClean="0">
                <a:solidFill>
                  <a:srgbClr val="70AD47">
                    <a:lumMod val="75000"/>
                  </a:srgbClr>
                </a:solidFill>
                <a:latin typeface="Calibri"/>
              </a:rPr>
              <a:t> 2015</a:t>
            </a:r>
            <a:endParaRPr lang="en-US" sz="1600" b="1" dirty="0">
              <a:solidFill>
                <a:srgbClr val="70AD4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6" name="Metin kutusu 85"/>
          <p:cNvSpPr txBox="1"/>
          <p:nvPr/>
        </p:nvSpPr>
        <p:spPr>
          <a:xfrm rot="16200000">
            <a:off x="-2548049" y="3732181"/>
            <a:ext cx="5668028" cy="621709"/>
          </a:xfrm>
          <a:prstGeom prst="rect">
            <a:avLst/>
          </a:prstGeom>
          <a:gradFill>
            <a:gsLst>
              <a:gs pos="1000">
                <a:srgbClr val="00B0F0"/>
              </a:gs>
              <a:gs pos="56000">
                <a:srgbClr val="5B9BD5">
                  <a:lumMod val="60000"/>
                  <a:lumOff val="40000"/>
                </a:srgbClr>
              </a:gs>
              <a:gs pos="96000">
                <a:sysClr val="window" lastClr="FFFFFF"/>
              </a:gs>
            </a:gsLst>
            <a:lin ang="1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1162895" y="1098469"/>
            <a:ext cx="371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 smtClean="0">
                <a:solidFill>
                  <a:srgbClr val="AA120E"/>
                </a:solidFill>
                <a:latin typeface="Times New Roman" pitchFamily="18" charset="0"/>
                <a:cs typeface="Times New Roman" pitchFamily="18" charset="0"/>
              </a:rPr>
              <a:t>Bilgilendirme seminerleri</a:t>
            </a:r>
            <a:endParaRPr lang="tr-TR" sz="2400" b="1" kern="0" dirty="0">
              <a:solidFill>
                <a:srgbClr val="AA12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İçerik Yer Tutucusu 2"/>
          <p:cNvSpPr txBox="1">
            <a:spLocks/>
          </p:cNvSpPr>
          <p:nvPr/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013A81"/>
              </a:buClr>
              <a:buSzPct val="95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00AEEB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Kurumlar arası işbirliği ve koordinasyon açısından örnek bir proje olan </a:t>
            </a:r>
            <a:r>
              <a:rPr lang="tr-TR" sz="2400" b="1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GİP</a:t>
            </a:r>
            <a:r>
              <a:rPr lang="tr-TR" sz="2400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ile birlikte diğer geçici iş donanımlarının da  </a:t>
            </a:r>
            <a:r>
              <a:rPr lang="tr-TR" sz="2400" b="1" dirty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standardizasyon</a:t>
            </a:r>
            <a:r>
              <a:rPr lang="tr-TR" sz="2400" dirty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çalışmaları hızlanmıştır.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tr-T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Güvenlik ağı </a:t>
            </a:r>
            <a:r>
              <a:rPr lang="tr-TR" sz="24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TS EN 1263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tr-T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Geçici kenar koruma sistemleri </a:t>
            </a:r>
            <a:r>
              <a:rPr lang="tr-TR" sz="24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TS EN 13374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just"/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Yapılan toplantılar ve seminerler ile hem üreticiler hem de kullanıcılar açısından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farkındalığın artırılması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yüksekte çalışmalarda </a:t>
            </a:r>
            <a:r>
              <a:rPr lang="tr-T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iş güvenliği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bilincinin geliştirilmesi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sağlanmıştır.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893144"/>
            <a:ext cx="1371657" cy="96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Metin kutusu 6"/>
          <p:cNvSpPr txBox="1"/>
          <p:nvPr/>
        </p:nvSpPr>
        <p:spPr>
          <a:xfrm>
            <a:off x="490640" y="1098469"/>
            <a:ext cx="371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 smtClean="0">
                <a:solidFill>
                  <a:srgbClr val="AA120E"/>
                </a:solidFill>
                <a:latin typeface="Times New Roman" pitchFamily="18" charset="0"/>
                <a:cs typeface="Times New Roman" pitchFamily="18" charset="0"/>
              </a:rPr>
              <a:t>Kazanımlar</a:t>
            </a:r>
            <a:endParaRPr lang="tr-TR" sz="2400" b="1" kern="0" dirty="0">
              <a:solidFill>
                <a:srgbClr val="AA12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524328" y="1188858"/>
            <a:ext cx="972108" cy="37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57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7772400" cy="4967287"/>
          </a:xfrm>
        </p:spPr>
        <p:txBody>
          <a:bodyPr/>
          <a:lstStyle/>
          <a:p>
            <a:pPr algn="just">
              <a:defRPr/>
            </a:pPr>
            <a:endParaRPr lang="tr-T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İnsanın kanadı, gayretidir…</a:t>
            </a:r>
          </a:p>
          <a:p>
            <a:pPr algn="just">
              <a:defRPr/>
            </a:pPr>
            <a:endParaRPr lang="tr-TR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Mevlânâ </a:t>
            </a:r>
            <a:r>
              <a:rPr lang="tr-TR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Celâleddîn</a:t>
            </a:r>
            <a:r>
              <a:rPr lang="tr-TR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-i Rûmî</a:t>
            </a:r>
            <a:endParaRPr lang="tr-T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2" name="Picture 4" descr="uçan ku&amp;scedil;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85" y="908720"/>
            <a:ext cx="1702160" cy="13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3"/>
          <p:cNvSpPr>
            <a:spLocks noGrp="1"/>
          </p:cNvSpPr>
          <p:nvPr>
            <p:ph type="body" idx="1"/>
          </p:nvPr>
        </p:nvSpPr>
        <p:spPr>
          <a:xfrm>
            <a:off x="196850" y="908050"/>
            <a:ext cx="8496300" cy="2844800"/>
          </a:xfrm>
        </p:spPr>
        <p:txBody>
          <a:bodyPr/>
          <a:lstStyle/>
          <a:p>
            <a:pPr algn="just">
              <a:defRPr/>
            </a:pPr>
            <a:endParaRPr lang="tr-TR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tr-TR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Yüksekte </a:t>
            </a:r>
            <a:r>
              <a:rPr lang="tr-TR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çalışma           </a:t>
            </a:r>
            <a:r>
              <a:rPr lang="tr-T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    </a:t>
            </a:r>
            <a:endParaRPr lang="tr-TR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Times New Roman" pitchFamily="18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Seviye farkı </a:t>
            </a:r>
          </a:p>
          <a:p>
            <a:pPr marL="342900" indent="-342900" algn="just">
              <a:buClrTx/>
              <a:buFont typeface="Times New Roman" pitchFamily="18" charset="0"/>
              <a:buChar char="•"/>
              <a:defRPr/>
            </a:pP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Times New Roman" pitchFamily="18" charset="0"/>
              <a:buChar char="•"/>
              <a:defRPr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Düşme 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sonucu yaralanma ihtimalinin 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oluşması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95536" y="4437112"/>
            <a:ext cx="2431012" cy="144016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  <a:outerShdw dist="35921" dir="2700000" algn="ctr" rotWithShape="0">
              <a:schemeClr val="bg2"/>
            </a:outerShdw>
            <a:softEdge rad="11430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40846" y="4289261"/>
            <a:ext cx="2952328" cy="173586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13316" name="Metin kutusu 1"/>
          <p:cNvSpPr txBox="1">
            <a:spLocks noChangeArrowheads="1"/>
          </p:cNvSpPr>
          <p:nvPr/>
        </p:nvSpPr>
        <p:spPr bwMode="auto">
          <a:xfrm>
            <a:off x="6126163" y="981075"/>
            <a:ext cx="3024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tr-TR" altLang="tr-T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Yapı işlerinde iş sağ. ve </a:t>
            </a:r>
            <a:r>
              <a:rPr lang="tr-TR" altLang="tr-TR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güv</a:t>
            </a:r>
            <a:r>
              <a:rPr lang="tr-TR" altLang="tr-TR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yön. EK-4</a:t>
            </a:r>
          </a:p>
        </p:txBody>
      </p:sp>
    </p:spTree>
    <p:extLst>
      <p:ext uri="{BB962C8B-B14F-4D97-AF65-F5344CB8AC3E}">
        <p14:creationId xmlns:p14="http://schemas.microsoft.com/office/powerpoint/2010/main" val="39739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348351" y="1409048"/>
            <a:ext cx="706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5 239 İş Kazasının Kaza Tiplerine Göre Dağılımı 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(Ana gruplar)</a:t>
            </a:r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323833" y="260648"/>
            <a:ext cx="371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AA120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5.239 iş kazası (1979-2010) / Doç. Dr. Uğur MÜNGEN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AA120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40601"/>
              </p:ext>
            </p:extLst>
          </p:nvPr>
        </p:nvGraphicFramePr>
        <p:xfrm>
          <a:off x="1034509" y="1124744"/>
          <a:ext cx="7381069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2828260"/>
                <a:gridCol w="716549"/>
                <a:gridCol w="801054"/>
                <a:gridCol w="716549"/>
                <a:gridCol w="801054"/>
                <a:gridCol w="716549"/>
                <a:gridCol w="801054"/>
              </a:tblGrid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Ana Gruplar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Ölüm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Yaralanma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Toplam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Kaza Tipi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Sayı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Sayı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Sayı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İnsan Düşmesi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1028</a:t>
                      </a:r>
                      <a:endParaRPr lang="tr-TR" sz="1600" b="1" dirty="0">
                        <a:solidFill>
                          <a:srgbClr val="AA12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42,90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32,90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37,40</a:t>
                      </a:r>
                      <a:endParaRPr lang="tr-TR" sz="1600" b="1" dirty="0">
                        <a:solidFill>
                          <a:srgbClr val="AA12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Malzeme Düşmesi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</a:t>
                      </a:r>
                      <a:endParaRPr lang="tr-TR" sz="1600" b="1" dirty="0">
                        <a:solidFill>
                          <a:srgbClr val="AA12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10,50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10,10</a:t>
                      </a:r>
                      <a:endParaRPr lang="tr-TR" sz="1600" b="1" dirty="0">
                        <a:solidFill>
                          <a:srgbClr val="AA12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Malzeme Sıçraması 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Kazı Kenarının Göçmesi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3,60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Yapının Çökmesi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Elektrik Çarpması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12,20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Patlayıcı Madde Kazaları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Yapı Makinesi Kazaları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8,60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Uzuv Kaptırma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21,30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11,50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Uzuv Sıkışması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 Aleti ile Ele Vurma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Sivri Uçlu Keskin Cisimlerle Yaralanma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Şantiye İçi Trafik Kazaları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Diğer Tip Kazalar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Toplam 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2398</a:t>
                      </a:r>
                      <a:endParaRPr lang="tr-TR" sz="1600" dirty="0">
                        <a:solidFill>
                          <a:srgbClr val="AA120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2841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5239</a:t>
                      </a:r>
                      <a:endParaRPr lang="tr-T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56" marR="4245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187624" y="692696"/>
            <a:ext cx="706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5 239 İş Kazasının Kaza Tiplerine Göre Dağılımı </a:t>
            </a:r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(Ana gruplar)</a:t>
            </a:r>
            <a:endParaRPr lang="tr-T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753556"/>
              </p:ext>
            </p:extLst>
          </p:nvPr>
        </p:nvGraphicFramePr>
        <p:xfrm>
          <a:off x="1115616" y="1052736"/>
          <a:ext cx="7214463" cy="4587040"/>
        </p:xfrm>
        <a:graphic>
          <a:graphicData uri="http://schemas.openxmlformats.org/drawingml/2006/table">
            <a:tbl>
              <a:tblPr firstRow="1" firstCol="1" bandRow="1"/>
              <a:tblGrid>
                <a:gridCol w="509258"/>
                <a:gridCol w="2895478"/>
                <a:gridCol w="580417"/>
                <a:gridCol w="672325"/>
                <a:gridCol w="580417"/>
                <a:gridCol w="672325"/>
                <a:gridCol w="617677"/>
                <a:gridCol w="686566"/>
              </a:tblGrid>
              <a:tr h="36306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No.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 Gruplar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Ölüm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Yaralanma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Toplam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66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Kaza Tipi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Sayı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Sayı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Sayı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Döşeme-Platform Kenarından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4F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</a:t>
                      </a:r>
                      <a:endParaRPr lang="tr-TR" sz="1600" b="1" dirty="0">
                        <a:solidFill>
                          <a:srgbClr val="004F8A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35,70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24,10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438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kern="1200" dirty="0">
                          <a:solidFill>
                            <a:srgbClr val="004F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29,60</a:t>
                      </a: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İskeleden 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</a:t>
                      </a:r>
                      <a:endParaRPr lang="tr-TR" sz="1600" b="1" dirty="0">
                        <a:solidFill>
                          <a:srgbClr val="AA120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25,30</a:t>
                      </a:r>
                      <a:endParaRPr lang="tr-TR" sz="1600" b="1" dirty="0">
                        <a:solidFill>
                          <a:srgbClr val="AA120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Yapıdaki Boşluklardan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kern="1200" dirty="0">
                          <a:solidFill>
                            <a:srgbClr val="004F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kern="1200" dirty="0">
                          <a:solidFill>
                            <a:srgbClr val="004F8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11,50</a:t>
                      </a: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Çatılardan 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11,00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9,90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Hemzemin Düşmeler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7,80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4,90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 Merdivenlerinden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4,10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Elektrik-Telefon Direklerinden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4,80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3,80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Sabit İnşaat Merdivenlerinden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2,80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2,40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Yük Asansörlerinden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Zemindeki Çukurlara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Diğer Tip Düşmeler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6,10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6,40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Toplam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AA120E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694</a:t>
                      </a:r>
                      <a:endParaRPr lang="tr-TR" sz="1600" dirty="0">
                        <a:solidFill>
                          <a:srgbClr val="AA120E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787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1481</a:t>
                      </a:r>
                      <a:endParaRPr lang="tr-TR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tr-T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803" marR="418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115616" y="692696"/>
            <a:ext cx="7067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İnsan düşmesi şeklinde meydana gelen iş kazalarının alt grupları</a:t>
            </a:r>
            <a:endParaRPr lang="tr-T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220072" y="260648"/>
            <a:ext cx="3710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AA120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5.239 iş kazası (1979-2010) / Doç. Dr. Uğur MÜNGEN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AA120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23528" y="1340768"/>
            <a:ext cx="864096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Wingdings" pitchFamily="2" charset="2"/>
              <a:buChar char="ü"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ü"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Çalışanların güvenliği öncelikle;</a:t>
            </a:r>
          </a:p>
          <a:p>
            <a:pPr algn="just">
              <a:buClrTx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Geçici kenar koruma sistemleri 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Düşmeyi önleyici platformlar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Çalışma iskeleleri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üvenlik ağları…</a:t>
            </a:r>
          </a:p>
          <a:p>
            <a:pPr lvl="1" algn="just"/>
            <a:endParaRPr lang="tr-T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gibi </a:t>
            </a:r>
            <a:r>
              <a:rPr lang="tr-TR" sz="2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toplu korunma tedbirleri</a:t>
            </a:r>
            <a:r>
              <a:rPr lang="tr-TR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ile sağlanmalıdır.</a:t>
            </a:r>
          </a:p>
          <a:p>
            <a:pPr marL="342900" indent="-342900" algn="just">
              <a:buClrTx/>
              <a:buFont typeface="Wingdings" pitchFamily="2" charset="2"/>
              <a:buChar char="v"/>
            </a:pPr>
            <a:endParaRPr lang="tr-TR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119664" y="99737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Yapı işlerinde iş sağ. ve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güv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yön. EK-4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74776"/>
            <a:ext cx="1248651" cy="13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3" t="-4419" b="-2039"/>
          <a:stretch/>
        </p:blipFill>
        <p:spPr bwMode="auto">
          <a:xfrm>
            <a:off x="7092280" y="5074777"/>
            <a:ext cx="1376934" cy="126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72052"/>
            <a:ext cx="1214975" cy="10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13848" r="1"/>
          <a:stretch/>
        </p:blipFill>
        <p:spPr bwMode="auto">
          <a:xfrm>
            <a:off x="901155" y="5211038"/>
            <a:ext cx="1115594" cy="106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395536" y="1125705"/>
            <a:ext cx="257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Toplu korunma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000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oal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68" y="188640"/>
            <a:ext cx="2162956" cy="18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55516" y="170080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Düşmeyi önle!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Önleyemiyorsan durdur!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935874" y="3144405"/>
            <a:ext cx="116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Düşmeyi önleyici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lperen.dursun\Desktop\Resi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2" y="3787299"/>
            <a:ext cx="2041344" cy="1585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8775" y="3788066"/>
            <a:ext cx="1931337" cy="158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Metin kutusu 17"/>
          <p:cNvSpPr txBox="1"/>
          <p:nvPr/>
        </p:nvSpPr>
        <p:spPr>
          <a:xfrm>
            <a:off x="1193112" y="3140968"/>
            <a:ext cx="116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Düşmeyi önleyici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Resim 20" descr="E:\Yüksekte Güvenli Çalışma.Güvenlik Ağları\ANKARA G.A\YENİMAHALLE G.A\Ymahalle ağ 8 (3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38" y="3788065"/>
            <a:ext cx="1800200" cy="169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Metin kutusu 22"/>
          <p:cNvSpPr txBox="1"/>
          <p:nvPr/>
        </p:nvSpPr>
        <p:spPr>
          <a:xfrm>
            <a:off x="6876256" y="3140968"/>
            <a:ext cx="116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Düşmeyi durdurucu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1825" y="1412776"/>
            <a:ext cx="7772400" cy="4967287"/>
          </a:xfrm>
        </p:spPr>
        <p:txBody>
          <a:bodyPr/>
          <a:lstStyle/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ekipmanı: 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İşin yapılmasında kullanılan herhangi bir makine, alet, tesis ve tesisat.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endParaRPr lang="tr-T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r>
              <a:rPr lang="tr-TR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ekipmanının kullanımı: 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İş ekipmanının çalıştırılması, durdurulması, kullanılması,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taşınması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tamiri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tadili,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bakımı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hizmete sunulması ve temizlenmesi gibi iş ekipmanı ile ilgili her türlü faaliyet.</a:t>
            </a:r>
          </a:p>
          <a:p>
            <a:pPr marL="342900" indent="-342900" algn="just">
              <a:buClrTx/>
              <a:buFont typeface="Arial" pitchFamily="34" charset="0"/>
              <a:buChar char="•"/>
              <a:defRPr/>
            </a:pP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C:\Users\alperen.dursun\Desktop\prokit-ep-200-the-side-protection-for-increased-requir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4725144"/>
            <a:ext cx="3401552" cy="1911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Akış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4_Akış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</TotalTime>
  <Words>1057</Words>
  <Application>Microsoft Office PowerPoint</Application>
  <PresentationFormat>Ekran Gösterisi (4:3)</PresentationFormat>
  <Paragraphs>461</Paragraphs>
  <Slides>36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8" baseType="lpstr">
      <vt:lpstr>4_Akış</vt:lpstr>
      <vt:lpstr>Image</vt:lpstr>
      <vt:lpstr>Alperen Fatih DURSUN İş Sağlığı ve Güvenliği Uzmanı İnşaat Mühendisi</vt:lpstr>
      <vt:lpstr>Geçici İş Ekipmanı ve Güvenli İskele Projesi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Sağlığı ve Güvenliği Koşullarını İyileştirme Projesi</dc:title>
  <dc:creator>SONY</dc:creator>
  <cp:lastModifiedBy>Windows Kullanıcısı</cp:lastModifiedBy>
  <cp:revision>827</cp:revision>
  <dcterms:created xsi:type="dcterms:W3CDTF">2014-02-21T17:16:46Z</dcterms:created>
  <dcterms:modified xsi:type="dcterms:W3CDTF">2017-02-02T07:30:04Z</dcterms:modified>
</cp:coreProperties>
</file>